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4C5E"/>
    <a:srgbClr val="2D317F"/>
    <a:srgbClr val="2C347F"/>
    <a:srgbClr val="18A3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25" d="100"/>
          <a:sy n="125" d="100"/>
        </p:scale>
        <p:origin x="90" y="-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5416D-FCBB-4050-AEAB-6000A0572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2CC1BF-8884-44C7-AAE9-24EEBB25D2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59D840-BBDE-4546-87DB-2851C53D9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1660-E02C-4ABC-BE8C-159EE3ED725C}" type="datetimeFigureOut">
              <a:rPr lang="en-ID" smtClean="0"/>
              <a:t>23/06/2021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1B15C-12C7-4FA4-A230-611F779BF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6CB44-746B-4B27-8A77-AF5D1003D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3D862-4E79-4D6E-B612-FE2083C8DB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08064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CF829-8B98-4175-9803-C1CD5F7BA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793EB7-AF52-4D30-A5B0-D501C040FC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22E752-41DE-4F12-B094-68497A431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1660-E02C-4ABC-BE8C-159EE3ED725C}" type="datetimeFigureOut">
              <a:rPr lang="en-ID" smtClean="0"/>
              <a:t>23/06/2021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AEE2A-E64D-4945-BD4B-BB36DDBA9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DE2594-7EC4-46C5-9587-B91B03659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3D862-4E79-4D6E-B612-FE2083C8DB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65349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495B99-3A7C-480D-AA6B-78905BF2D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5950E1-9843-4AC4-9488-7653F161D2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CAD223-AD0F-46D2-AA89-5290BF51C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1660-E02C-4ABC-BE8C-159EE3ED725C}" type="datetimeFigureOut">
              <a:rPr lang="en-ID" smtClean="0"/>
              <a:t>23/06/2021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C0F2A5-7784-4327-877F-5A4F62407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41FB97-7FA5-4FC9-82D5-E20285254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3D862-4E79-4D6E-B612-FE2083C8DB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1940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F7829-3639-4368-975F-F7C2F7000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88CB7-FE42-4070-9013-A6E8055D6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4D4BA6-BDC9-4732-A16B-A242B66C0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1660-E02C-4ABC-BE8C-159EE3ED725C}" type="datetimeFigureOut">
              <a:rPr lang="en-ID" smtClean="0"/>
              <a:t>23/06/2021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7401F-AA6A-4417-BAD4-B5ACC1B86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BCC88-94A2-4A45-993C-2F0A6F937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3D862-4E79-4D6E-B612-FE2083C8DB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20459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FD6D8-6312-4931-AB09-0823DE822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CE23B-66AA-48C5-BA65-5EB289BAF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AF71AE-BC52-4F96-ACBC-C3601D5FD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1660-E02C-4ABC-BE8C-159EE3ED725C}" type="datetimeFigureOut">
              <a:rPr lang="en-ID" smtClean="0"/>
              <a:t>23/06/2021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E9C20-6633-4BAE-8A08-8BA673372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759B23-F5BB-4686-A3A9-7F69A374C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3D862-4E79-4D6E-B612-FE2083C8DB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13460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9072C-DF16-4000-8594-7EBDDEC79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00DEE-532D-4D7D-863B-58AB10C67F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45AC0-3DD8-4178-92E8-5E0BCBFB13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E0E1D3-2AF3-4A0E-BBBA-AFF9D12AE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1660-E02C-4ABC-BE8C-159EE3ED725C}" type="datetimeFigureOut">
              <a:rPr lang="en-ID" smtClean="0"/>
              <a:t>23/06/2021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A37429-CB73-48AD-B8E7-94E2E077D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5B1992-3AE8-44B8-AD33-81EEC2E38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3D862-4E79-4D6E-B612-FE2083C8DB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33673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740C3-17EC-4EEB-8708-A106E59C2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03619-57D2-4154-B0F5-DBE4541898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19FBE4-3EEC-4925-95CC-7ACF9E4ED7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2874F7-4094-409F-BFAC-BF5AC91CCA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68364C-7D61-45F8-8680-94F86362F8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3B5744-D1EC-4319-BA25-9706706F1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1660-E02C-4ABC-BE8C-159EE3ED725C}" type="datetimeFigureOut">
              <a:rPr lang="en-ID" smtClean="0"/>
              <a:t>23/06/2021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DA8076-F35C-4C67-A2E2-75F51B639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B71FA-94D7-42EB-A75D-94F945866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3D862-4E79-4D6E-B612-FE2083C8DB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79872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4B9EF-D360-4B99-941D-E9D56FC86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DC04F2-D793-46FE-9180-A6FDD0572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1660-E02C-4ABC-BE8C-159EE3ED725C}" type="datetimeFigureOut">
              <a:rPr lang="en-ID" smtClean="0"/>
              <a:t>23/06/2021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921C21-A4D6-4956-A765-A770D62FA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BE71BE-E368-4867-A916-5282DEE1E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3D862-4E79-4D6E-B612-FE2083C8DB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40077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09A7F-F10E-4851-BD97-E9E1E4232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1660-E02C-4ABC-BE8C-159EE3ED725C}" type="datetimeFigureOut">
              <a:rPr lang="en-ID" smtClean="0"/>
              <a:t>23/06/2021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25EDB3-6D98-4CC8-9E62-DD1A8E6D9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686B4-5DC6-4509-BE77-5A9D93DE5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3D862-4E79-4D6E-B612-FE2083C8DB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23868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B61F6-CB9F-44EE-9D14-DF2618B12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B72FD6-F81E-45FF-B227-70675ADCC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24FBEF-4D63-4966-B638-2FCD903713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F1ED9A-4FD6-4C4E-B101-09EAB0BBA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1660-E02C-4ABC-BE8C-159EE3ED725C}" type="datetimeFigureOut">
              <a:rPr lang="en-ID" smtClean="0"/>
              <a:t>23/06/2021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4F7711-0F31-4948-A49D-55B127665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593758-2598-4DB3-AE95-150D5C645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3D862-4E79-4D6E-B612-FE2083C8DB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68436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13369-D90F-476B-907E-E36CAF8B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E38A21-B21E-4A23-ADB9-7361CEC50B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BF763A-BEA1-49E4-8779-C526E9D8C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015675-DCF8-41AD-BCD4-1D5E5CD89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51660-E02C-4ABC-BE8C-159EE3ED725C}" type="datetimeFigureOut">
              <a:rPr lang="en-ID" smtClean="0"/>
              <a:t>23/06/2021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300BB4-3344-45E7-A708-0A576C03A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B8BCF8-A356-45EF-B35C-8C0819E1C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3D862-4E79-4D6E-B612-FE2083C8DB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3482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25647D-C8AB-484B-ABBA-2331924D2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028F1-E9A1-498C-9CEF-8F92CB915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58717-14D7-4E12-AFBD-A50603ED8B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51660-E02C-4ABC-BE8C-159EE3ED725C}" type="datetimeFigureOut">
              <a:rPr lang="en-ID" smtClean="0"/>
              <a:t>23/06/2021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A850FA-FF17-4666-B660-D9A32EA5B9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B5848D-D49F-439C-923E-EA0C49AA97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3D862-4E79-4D6E-B612-FE2083C8DB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27385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7F8187D-E74C-4B54-8623-B5A79D32C8A5}"/>
              </a:ext>
            </a:extLst>
          </p:cNvPr>
          <p:cNvGrpSpPr/>
          <p:nvPr/>
        </p:nvGrpSpPr>
        <p:grpSpPr>
          <a:xfrm>
            <a:off x="-1" y="0"/>
            <a:ext cx="12224659" cy="6858000"/>
            <a:chOff x="-1" y="0"/>
            <a:chExt cx="12224659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8FCCA6E-7C6A-4636-8321-674E8A238C1A}"/>
                </a:ext>
              </a:extLst>
            </p:cNvPr>
            <p:cNvSpPr/>
            <p:nvPr/>
          </p:nvSpPr>
          <p:spPr>
            <a:xfrm>
              <a:off x="72090" y="81643"/>
              <a:ext cx="5653796" cy="6403006"/>
            </a:xfrm>
            <a:prstGeom prst="rect">
              <a:avLst/>
            </a:prstGeom>
            <a:solidFill>
              <a:srgbClr val="18A3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0C29C84-CC2E-4F3F-B9E7-14F5D7F16139}"/>
                </a:ext>
              </a:extLst>
            </p:cNvPr>
            <p:cNvSpPr/>
            <p:nvPr/>
          </p:nvSpPr>
          <p:spPr>
            <a:xfrm>
              <a:off x="224490" y="234043"/>
              <a:ext cx="5653796" cy="6403006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B260335-EA04-4232-A77B-1582DF4C4D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048" t="2110" r="1" b="53128"/>
            <a:stretch/>
          </p:blipFill>
          <p:spPr>
            <a:xfrm>
              <a:off x="5644110" y="0"/>
              <a:ext cx="6580548" cy="685800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FD331A7-A015-49CB-9E43-47AD26903CCC}"/>
                </a:ext>
              </a:extLst>
            </p:cNvPr>
            <p:cNvSpPr/>
            <p:nvPr/>
          </p:nvSpPr>
          <p:spPr>
            <a:xfrm>
              <a:off x="-1" y="6469971"/>
              <a:ext cx="5837465" cy="388029"/>
            </a:xfrm>
            <a:prstGeom prst="rect">
              <a:avLst/>
            </a:prstGeom>
            <a:solidFill>
              <a:srgbClr val="2C34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99F96DC-DA7B-4F44-9BC1-ACD72368A0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3" t="93857" r="1" b="298"/>
            <a:stretch/>
          </p:blipFill>
          <p:spPr>
            <a:xfrm>
              <a:off x="5584371" y="6469972"/>
              <a:ext cx="6640286" cy="388028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D8CBF3F-E61C-4B6E-9061-E2D12035D20E}"/>
                </a:ext>
              </a:extLst>
            </p:cNvPr>
            <p:cNvSpPr/>
            <p:nvPr/>
          </p:nvSpPr>
          <p:spPr>
            <a:xfrm>
              <a:off x="5644110" y="6005742"/>
              <a:ext cx="4015628" cy="388029"/>
            </a:xfrm>
            <a:prstGeom prst="rect">
              <a:avLst/>
            </a:prstGeom>
            <a:solidFill>
              <a:srgbClr val="18A3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1671A1B-C428-4EC6-B959-A0612D83E1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0114" y="828450"/>
            <a:ext cx="5725886" cy="3212872"/>
          </a:xfrm>
        </p:spPr>
        <p:txBody>
          <a:bodyPr>
            <a:normAutofit fontScale="90000"/>
          </a:bodyPr>
          <a:lstStyle/>
          <a:p>
            <a:pPr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solidFill>
                  <a:srgbClr val="2D317F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YOUTH4ACTION:</a:t>
            </a:r>
            <a:br>
              <a:rPr lang="en-ID" sz="5400" dirty="0">
                <a:solidFill>
                  <a:srgbClr val="2D317F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5400" dirty="0" err="1">
                <a:solidFill>
                  <a:schemeClr val="bg1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Menyambung</a:t>
            </a:r>
            <a:r>
              <a:rPr lang="en-US" sz="5400" dirty="0">
                <a:solidFill>
                  <a:schemeClr val="bg1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Silaturahmi</a:t>
            </a:r>
            <a:endParaRPr lang="en-ID" sz="19900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D16462-0F34-40E8-B001-1A910F9E19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0114" y="5029199"/>
            <a:ext cx="9144000" cy="1054327"/>
          </a:xfrm>
        </p:spPr>
        <p:txBody>
          <a:bodyPr>
            <a:normAutofit/>
          </a:bodyPr>
          <a:lstStyle/>
          <a:p>
            <a:pPr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chemeClr val="bg1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Oleh: Rita Widiadana</a:t>
            </a:r>
            <a:endParaRPr lang="en-ID" sz="1400" dirty="0">
              <a:solidFill>
                <a:schemeClr val="bg1"/>
              </a:solidFill>
              <a:effectLst/>
              <a:latin typeface="Helvetica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err="1">
                <a:solidFill>
                  <a:schemeClr val="bg1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Jurnalis</a:t>
            </a:r>
            <a:r>
              <a:rPr lang="en-US" sz="1400" dirty="0">
                <a:solidFill>
                  <a:schemeClr val="bg1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Penggiat</a:t>
            </a:r>
            <a:r>
              <a:rPr lang="en-US" sz="1400" dirty="0">
                <a:solidFill>
                  <a:schemeClr val="bg1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HKSR</a:t>
            </a:r>
            <a:endParaRPr lang="en-ID" sz="1400" dirty="0">
              <a:solidFill>
                <a:schemeClr val="bg1"/>
              </a:solidFill>
              <a:effectLst/>
              <a:latin typeface="Helvetica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chemeClr val="bg1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Asia Pacific Media Alliance  (APCAT) for Health and Development</a:t>
            </a:r>
            <a:endParaRPr lang="en-ID" sz="1400" dirty="0">
              <a:solidFill>
                <a:schemeClr val="bg1"/>
              </a:solidFill>
              <a:effectLst/>
              <a:latin typeface="Helvetica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chemeClr val="bg1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24 </a:t>
            </a:r>
            <a:r>
              <a:rPr lang="en-US" sz="1400" dirty="0" err="1">
                <a:solidFill>
                  <a:schemeClr val="bg1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Juni</a:t>
            </a:r>
            <a:r>
              <a:rPr lang="en-US" sz="1400" dirty="0">
                <a:solidFill>
                  <a:schemeClr val="bg1"/>
                </a:solidFill>
                <a:effectLst/>
                <a:latin typeface="Helvetica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, 2021</a:t>
            </a:r>
            <a:endParaRPr lang="en-ID" sz="1400" dirty="0">
              <a:solidFill>
                <a:schemeClr val="bg1"/>
              </a:solidFill>
              <a:effectLst/>
              <a:latin typeface="Helvetica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</a:pPr>
            <a:endParaRPr lang="en-ID" sz="1800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598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3AD9F13-32C7-4008-8491-9902A3ECA240}"/>
              </a:ext>
            </a:extLst>
          </p:cNvPr>
          <p:cNvSpPr/>
          <p:nvPr/>
        </p:nvSpPr>
        <p:spPr>
          <a:xfrm>
            <a:off x="70754" y="65954"/>
            <a:ext cx="12050489" cy="1624734"/>
          </a:xfrm>
          <a:prstGeom prst="rect">
            <a:avLst/>
          </a:prstGeom>
          <a:solidFill>
            <a:srgbClr val="18A39C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F9F7BB-975A-439F-82C9-100F34059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D" b="1" dirty="0">
                <a:solidFill>
                  <a:schemeClr val="bg1"/>
                </a:solidFill>
                <a:latin typeface="Helvetica" pitchFamily="2" charset="0"/>
              </a:rPr>
              <a:t>TUMBUHNYA PLATFORM MEDIA SOSIAL BARU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C37A1-6413-4B3E-A8F8-0E2162090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5698579" cy="412115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Tumbuhnya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beragam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platform media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sosial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memberikan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kesempatan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luas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bagi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para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peneliti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mendiseminasikan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hasil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riset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penelitiannya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ke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publik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Di Amerika—47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persen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ilmuwan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peneliti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mendiseminasikan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hasil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karyanya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melalui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berbagai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platform media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sosial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seperti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Twitter, Facebook, Instagram, LinkedIn, ResearchGate, Academia.edu,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dll</a:t>
            </a:r>
            <a:endParaRPr lang="en-US" sz="1800" dirty="0">
              <a:solidFill>
                <a:srgbClr val="2D317F"/>
              </a:solidFill>
              <a:effectLst/>
              <a:latin typeface="Helvetica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Penggunaan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platform media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sosial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mendobrak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semua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“barriers,”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secara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sosial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geografis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, and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waktu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(timeless).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Seluruh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pengguna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media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sosial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mengakses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hasil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penelitian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hasil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karya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ilmuwan</a:t>
            </a:r>
            <a:endParaRPr lang="en-US" sz="1800" dirty="0">
              <a:solidFill>
                <a:srgbClr val="2D317F"/>
              </a:solidFill>
              <a:effectLst/>
              <a:latin typeface="Helvetica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Downsize: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Menyangkut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etika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penelitian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hukum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implikasi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sosial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dan Intellectual Property Rights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589950-E7DC-4DE6-9EB1-0322B6363EF1}"/>
              </a:ext>
            </a:extLst>
          </p:cNvPr>
          <p:cNvSpPr/>
          <p:nvPr/>
        </p:nvSpPr>
        <p:spPr>
          <a:xfrm>
            <a:off x="459923" y="2055814"/>
            <a:ext cx="198663" cy="4003711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5FBACD-8DA2-432C-B323-BD27D44AC740}"/>
              </a:ext>
            </a:extLst>
          </p:cNvPr>
          <p:cNvSpPr/>
          <p:nvPr/>
        </p:nvSpPr>
        <p:spPr>
          <a:xfrm>
            <a:off x="459924" y="2055813"/>
            <a:ext cx="70756" cy="4434794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6C4B03-9358-42C7-8B08-67F8941EC27B}"/>
              </a:ext>
            </a:extLst>
          </p:cNvPr>
          <p:cNvSpPr/>
          <p:nvPr/>
        </p:nvSpPr>
        <p:spPr>
          <a:xfrm rot="16200000">
            <a:off x="4548547" y="2336026"/>
            <a:ext cx="65955" cy="8243205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F560CD-EC8F-408B-8C4C-3C484494ED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050" y="1922083"/>
            <a:ext cx="4883498" cy="427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343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95670DC-7EAC-454F-A6FE-95BC39B98E58}"/>
              </a:ext>
            </a:extLst>
          </p:cNvPr>
          <p:cNvGrpSpPr/>
          <p:nvPr/>
        </p:nvGrpSpPr>
        <p:grpSpPr>
          <a:xfrm>
            <a:off x="70754" y="65954"/>
            <a:ext cx="12050491" cy="6726092"/>
            <a:chOff x="70754" y="65954"/>
            <a:chExt cx="12050491" cy="672609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8207D4A-A89C-4CBB-A5D4-F32E92BC2294}"/>
                </a:ext>
              </a:extLst>
            </p:cNvPr>
            <p:cNvSpPr/>
            <p:nvPr/>
          </p:nvSpPr>
          <p:spPr>
            <a:xfrm>
              <a:off x="70754" y="65954"/>
              <a:ext cx="12050489" cy="1624734"/>
            </a:xfrm>
            <a:prstGeom prst="rect">
              <a:avLst/>
            </a:prstGeom>
            <a:solidFill>
              <a:srgbClr val="18A39C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0E0A38C-EAEB-47C1-8D1F-97B8F45DACB9}"/>
                </a:ext>
              </a:extLst>
            </p:cNvPr>
            <p:cNvSpPr/>
            <p:nvPr/>
          </p:nvSpPr>
          <p:spPr>
            <a:xfrm>
              <a:off x="9215563" y="65954"/>
              <a:ext cx="2905682" cy="6726092"/>
            </a:xfrm>
            <a:prstGeom prst="rect">
              <a:avLst/>
            </a:prstGeom>
            <a:solidFill>
              <a:srgbClr val="18A39C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5D1E444-2628-424D-BC5F-301302C93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b="1" dirty="0">
                <a:solidFill>
                  <a:schemeClr val="bg1"/>
                </a:solidFill>
                <a:latin typeface="Helvetica" pitchFamily="2" charset="0"/>
              </a:rPr>
              <a:t>MENGAPA HARUS MENJALIN HUBUNGAN DENGAN JURNALIS/MEDIA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40B90-4D1B-40FB-AA89-E1AB8000E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7685314" cy="2181832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en-ID" i="1" dirty="0">
                <a:solidFill>
                  <a:srgbClr val="2C347F"/>
                </a:solidFill>
                <a:latin typeface="Helvetica" pitchFamily="2" charset="0"/>
              </a:rPr>
              <a:t>In this post-truth era, providing journalists with trusted quality science content is vital to having informed public debates on issues that impact us all.</a:t>
            </a:r>
          </a:p>
          <a:p>
            <a:pPr marL="0" indent="0" algn="just">
              <a:buNone/>
            </a:pPr>
            <a:r>
              <a:rPr lang="en-ID" i="1" dirty="0">
                <a:solidFill>
                  <a:srgbClr val="2C347F"/>
                </a:solidFill>
                <a:latin typeface="Helvetica" pitchFamily="2" charset="0"/>
              </a:rPr>
              <a:t>-</a:t>
            </a:r>
            <a:r>
              <a:rPr lang="en-ID" i="1" dirty="0" err="1">
                <a:solidFill>
                  <a:srgbClr val="2C347F"/>
                </a:solidFill>
                <a:latin typeface="Helvetica" pitchFamily="2" charset="0"/>
              </a:rPr>
              <a:t>Lyndal</a:t>
            </a:r>
            <a:r>
              <a:rPr lang="en-ID" i="1" dirty="0">
                <a:solidFill>
                  <a:srgbClr val="2C347F"/>
                </a:solidFill>
                <a:latin typeface="Helvetica" pitchFamily="2" charset="0"/>
              </a:rPr>
              <a:t> Byford, CEO, Australian Media </a:t>
            </a:r>
            <a:r>
              <a:rPr lang="en-ID" i="1" dirty="0" err="1">
                <a:solidFill>
                  <a:srgbClr val="2C347F"/>
                </a:solidFill>
                <a:latin typeface="Helvetica" pitchFamily="2" charset="0"/>
              </a:rPr>
              <a:t>Center</a:t>
            </a:r>
            <a:endParaRPr lang="en-ID" i="1" dirty="0">
              <a:solidFill>
                <a:srgbClr val="2C347F"/>
              </a:solidFill>
              <a:latin typeface="Helvetica" pitchFamily="2" charset="0"/>
            </a:endParaRPr>
          </a:p>
          <a:p>
            <a:pPr algn="just"/>
            <a:endParaRPr lang="en-ID" dirty="0">
              <a:solidFill>
                <a:srgbClr val="2C347F"/>
              </a:solidFill>
              <a:latin typeface="Helvetica" pitchFamily="2" charset="0"/>
            </a:endParaRPr>
          </a:p>
          <a:p>
            <a:pPr marL="0" indent="0" algn="just">
              <a:buNone/>
            </a:pP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(Pada era-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paska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 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kebenaran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, 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berbagi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 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konten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 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ilmiah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 yang 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berkualitas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 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dengan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 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jurnalis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 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sangatlah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 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penting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 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untuk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 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memberikan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 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informasi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 yang 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jelas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 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kepada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 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publik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 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tentang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 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masalah-masalah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 yang 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berdampak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 pada 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kita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 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semua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.</a:t>
            </a:r>
          </a:p>
          <a:p>
            <a:pPr marL="0" indent="0" algn="just">
              <a:buNone/>
            </a:pP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-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Lyndal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 Byford, CEO, Australian Media </a:t>
            </a:r>
            <a:r>
              <a:rPr lang="en-ID" dirty="0" err="1">
                <a:solidFill>
                  <a:srgbClr val="2C347F"/>
                </a:solidFill>
                <a:latin typeface="Helvetica" pitchFamily="2" charset="0"/>
              </a:rPr>
              <a:t>Center</a:t>
            </a:r>
            <a:r>
              <a:rPr lang="en-ID" dirty="0">
                <a:solidFill>
                  <a:srgbClr val="2C347F"/>
                </a:solidFill>
                <a:latin typeface="Helvetica" pitchFamily="2" charset="0"/>
              </a:rPr>
              <a:t>)</a:t>
            </a:r>
          </a:p>
          <a:p>
            <a:pPr marL="0" indent="0" algn="just">
              <a:buNone/>
            </a:pPr>
            <a:endParaRPr lang="en-ID" dirty="0">
              <a:solidFill>
                <a:srgbClr val="2C347F"/>
              </a:solidFill>
              <a:latin typeface="Helvetica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188F96-6795-4D0C-B0B2-65DC4F2D20B8}"/>
              </a:ext>
            </a:extLst>
          </p:cNvPr>
          <p:cNvSpPr/>
          <p:nvPr/>
        </p:nvSpPr>
        <p:spPr>
          <a:xfrm>
            <a:off x="459923" y="2055814"/>
            <a:ext cx="198663" cy="1821881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BAED73-57EA-4FD0-80B0-46DA12DCD976}"/>
              </a:ext>
            </a:extLst>
          </p:cNvPr>
          <p:cNvSpPr/>
          <p:nvPr/>
        </p:nvSpPr>
        <p:spPr>
          <a:xfrm>
            <a:off x="459924" y="2055813"/>
            <a:ext cx="70756" cy="4434794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20695-2101-41F5-95C1-E062B938094F}"/>
              </a:ext>
            </a:extLst>
          </p:cNvPr>
          <p:cNvSpPr/>
          <p:nvPr/>
        </p:nvSpPr>
        <p:spPr>
          <a:xfrm rot="16200000">
            <a:off x="4548548" y="2336027"/>
            <a:ext cx="65953" cy="8243205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812033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7CD9003-3772-4AC2-AF0D-F57D964402A6}"/>
              </a:ext>
            </a:extLst>
          </p:cNvPr>
          <p:cNvSpPr/>
          <p:nvPr/>
        </p:nvSpPr>
        <p:spPr>
          <a:xfrm>
            <a:off x="70754" y="65954"/>
            <a:ext cx="12050489" cy="1624734"/>
          </a:xfrm>
          <a:prstGeom prst="rect">
            <a:avLst/>
          </a:prstGeom>
          <a:solidFill>
            <a:srgbClr val="18A39C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F9F7BB-975A-439F-82C9-100F34059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>
                <a:solidFill>
                  <a:schemeClr val="bg1"/>
                </a:solidFill>
                <a:latin typeface="Helvetica" pitchFamily="2" charset="0"/>
              </a:rPr>
              <a:t>ILMUWAN-JURNALIS/MEDIA: DUA DUNIA YANG BERBEDA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C37A1-6413-4B3E-A8F8-0E2162090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7864927" cy="4121150"/>
          </a:xfrm>
        </p:spPr>
        <p:txBody>
          <a:bodyPr/>
          <a:lstStyle/>
          <a:p>
            <a:pPr marL="0" marR="0" lv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Tak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kenal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maka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tak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sayang</a:t>
            </a:r>
            <a:endParaRPr lang="en-ID" sz="1800" dirty="0">
              <a:solidFill>
                <a:srgbClr val="2D317F"/>
              </a:solidFill>
              <a:effectLst/>
              <a:latin typeface="Helvetica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Hubungan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Ilmuwan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Jurnalis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sering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diibaratkan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seperti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minyak</a:t>
            </a:r>
            <a:r>
              <a:rPr lang="en-US" sz="1800" i="1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dan air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tidak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pernah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nyambung</a:t>
            </a:r>
            <a:endParaRPr lang="en-ID" sz="1800" dirty="0">
              <a:solidFill>
                <a:srgbClr val="2D317F"/>
              </a:solidFill>
              <a:effectLst/>
              <a:latin typeface="Helvetica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D" dirty="0">
              <a:solidFill>
                <a:srgbClr val="2D317F"/>
              </a:solidFill>
              <a:latin typeface="Helvetica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4BEFEF-9930-4B69-95F3-15820BE91B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" t="3079" r="3374" b="11631"/>
          <a:stretch/>
        </p:blipFill>
        <p:spPr>
          <a:xfrm>
            <a:off x="9158151" y="3045540"/>
            <a:ext cx="2156532" cy="27156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77B7C3-0DE7-4C0B-AFB1-2A2BA8CF08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5" t="827" r="4741" b="9155"/>
          <a:stretch/>
        </p:blipFill>
        <p:spPr>
          <a:xfrm>
            <a:off x="6102614" y="3351926"/>
            <a:ext cx="2287207" cy="240924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3589950-E7DC-4DE6-9EB1-0322B6363EF1}"/>
              </a:ext>
            </a:extLst>
          </p:cNvPr>
          <p:cNvSpPr/>
          <p:nvPr/>
        </p:nvSpPr>
        <p:spPr>
          <a:xfrm>
            <a:off x="459923" y="2055814"/>
            <a:ext cx="198663" cy="1821881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5FBACD-8DA2-432C-B323-BD27D44AC740}"/>
              </a:ext>
            </a:extLst>
          </p:cNvPr>
          <p:cNvSpPr/>
          <p:nvPr/>
        </p:nvSpPr>
        <p:spPr>
          <a:xfrm>
            <a:off x="459924" y="2055813"/>
            <a:ext cx="70756" cy="4434794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6C4B03-9358-42C7-8B08-67F8941EC27B}"/>
              </a:ext>
            </a:extLst>
          </p:cNvPr>
          <p:cNvSpPr/>
          <p:nvPr/>
        </p:nvSpPr>
        <p:spPr>
          <a:xfrm rot="16200000">
            <a:off x="6063022" y="821552"/>
            <a:ext cx="65954" cy="11272154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97771F-6644-4D30-98F3-62F1F1DE3F0A}"/>
              </a:ext>
            </a:extLst>
          </p:cNvPr>
          <p:cNvSpPr txBox="1"/>
          <p:nvPr/>
        </p:nvSpPr>
        <p:spPr>
          <a:xfrm>
            <a:off x="6096000" y="5792977"/>
            <a:ext cx="2300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Gambar 1: </a:t>
            </a:r>
            <a:r>
              <a:rPr lang="en-ID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Ilustrasi</a:t>
            </a:r>
            <a:r>
              <a:rPr lang="en-ID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</a:t>
            </a:r>
            <a:r>
              <a:rPr lang="en-ID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Ilmuwan</a:t>
            </a:r>
            <a:endParaRPr lang="en-ID" sz="800" i="1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  <a:p>
            <a:pPr algn="ctr"/>
            <a:r>
              <a:rPr lang="en-ID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Sumber</a:t>
            </a:r>
            <a:r>
              <a:rPr lang="en-ID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: Vector Stock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11F623-486D-404D-B680-41F16B70DD90}"/>
              </a:ext>
            </a:extLst>
          </p:cNvPr>
          <p:cNvSpPr txBox="1"/>
          <p:nvPr/>
        </p:nvSpPr>
        <p:spPr>
          <a:xfrm>
            <a:off x="9086245" y="5792976"/>
            <a:ext cx="2300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Gambar 2: </a:t>
            </a:r>
            <a:r>
              <a:rPr lang="en-ID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Ilustrasi</a:t>
            </a:r>
            <a:r>
              <a:rPr lang="en-ID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</a:t>
            </a:r>
            <a:r>
              <a:rPr lang="en-ID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Jurnalis</a:t>
            </a:r>
            <a:endParaRPr lang="en-ID" sz="800" i="1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  <a:p>
            <a:pPr algn="ctr"/>
            <a:r>
              <a:rPr lang="en-ID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Sumber</a:t>
            </a:r>
            <a:r>
              <a:rPr lang="en-ID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: Pinterest</a:t>
            </a:r>
          </a:p>
        </p:txBody>
      </p:sp>
    </p:spTree>
    <p:extLst>
      <p:ext uri="{BB962C8B-B14F-4D97-AF65-F5344CB8AC3E}">
        <p14:creationId xmlns:p14="http://schemas.microsoft.com/office/powerpoint/2010/main" val="3702677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C3566349-6D55-4641-A688-FA56DA18D434}"/>
              </a:ext>
            </a:extLst>
          </p:cNvPr>
          <p:cNvGrpSpPr/>
          <p:nvPr/>
        </p:nvGrpSpPr>
        <p:grpSpPr>
          <a:xfrm>
            <a:off x="70754" y="65954"/>
            <a:ext cx="12050491" cy="6726092"/>
            <a:chOff x="70754" y="65954"/>
            <a:chExt cx="12050491" cy="672609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25F635F-BD59-4FEF-A92D-930F299A0E4B}"/>
                </a:ext>
              </a:extLst>
            </p:cNvPr>
            <p:cNvSpPr/>
            <p:nvPr/>
          </p:nvSpPr>
          <p:spPr>
            <a:xfrm>
              <a:off x="70754" y="65954"/>
              <a:ext cx="12050489" cy="1624734"/>
            </a:xfrm>
            <a:prstGeom prst="rect">
              <a:avLst/>
            </a:prstGeom>
            <a:solidFill>
              <a:srgbClr val="18A39C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D9B8456-E7CC-490D-B086-C38C80AE0B3C}"/>
                </a:ext>
              </a:extLst>
            </p:cNvPr>
            <p:cNvSpPr/>
            <p:nvPr/>
          </p:nvSpPr>
          <p:spPr>
            <a:xfrm>
              <a:off x="9215563" y="65954"/>
              <a:ext cx="2905682" cy="6726092"/>
            </a:xfrm>
            <a:prstGeom prst="rect">
              <a:avLst/>
            </a:prstGeom>
            <a:solidFill>
              <a:srgbClr val="18A39C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7F9F7BB-975A-439F-82C9-100F34059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>
                <a:solidFill>
                  <a:schemeClr val="bg1"/>
                </a:solidFill>
                <a:latin typeface="Helvetica" pitchFamily="2" charset="0"/>
              </a:rPr>
              <a:t>KENDALA KOMUNIKASI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C37A1-6413-4B3E-A8F8-0E2162090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7864927" cy="4121150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Stereotyping: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Sudah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menjadi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rahasia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umum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, para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ilmuwan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tidak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kurang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mempercayai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jurnalis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/media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karena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rasa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enggan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takut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hasil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penelitian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akan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disalah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artikan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bahkan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menjadi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topik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sensasional</a:t>
            </a:r>
            <a:endParaRPr lang="en-US" sz="1800" dirty="0">
              <a:solidFill>
                <a:srgbClr val="2D317F"/>
              </a:solidFill>
              <a:effectLst/>
              <a:latin typeface="Helvetica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Sebaliknya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jurnalis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organisasi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media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menganggap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para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ilmuwan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sebagai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elitis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nyaman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berada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di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balik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menara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gading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tidak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berniat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membagikan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ilmunya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kepada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masyarakat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umum</a:t>
            </a:r>
            <a:endParaRPr lang="en-US" sz="1800" dirty="0">
              <a:solidFill>
                <a:srgbClr val="2D317F"/>
              </a:solidFill>
              <a:effectLst/>
              <a:latin typeface="Helvetica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Penggunaan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bahasa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komunikasi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berbeda</a:t>
            </a:r>
            <a:endParaRPr lang="en-US" sz="1800" dirty="0">
              <a:solidFill>
                <a:srgbClr val="2D317F"/>
              </a:solidFill>
              <a:effectLst/>
              <a:latin typeface="Helvetica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Mispersepsi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: Media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menjadi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“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lawan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,”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bagi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komunitas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ilmuwan</a:t>
            </a:r>
            <a:endParaRPr lang="en-US" sz="1800" dirty="0">
              <a:solidFill>
                <a:srgbClr val="2D317F"/>
              </a:solidFill>
              <a:effectLst/>
              <a:latin typeface="Helvetica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589950-E7DC-4DE6-9EB1-0322B6363EF1}"/>
              </a:ext>
            </a:extLst>
          </p:cNvPr>
          <p:cNvSpPr/>
          <p:nvPr/>
        </p:nvSpPr>
        <p:spPr>
          <a:xfrm>
            <a:off x="459923" y="2055814"/>
            <a:ext cx="198663" cy="3430586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5FBACD-8DA2-432C-B323-BD27D44AC740}"/>
              </a:ext>
            </a:extLst>
          </p:cNvPr>
          <p:cNvSpPr/>
          <p:nvPr/>
        </p:nvSpPr>
        <p:spPr>
          <a:xfrm>
            <a:off x="459924" y="2055813"/>
            <a:ext cx="70756" cy="4434794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6C4B03-9358-42C7-8B08-67F8941EC27B}"/>
              </a:ext>
            </a:extLst>
          </p:cNvPr>
          <p:cNvSpPr/>
          <p:nvPr/>
        </p:nvSpPr>
        <p:spPr>
          <a:xfrm rot="16200000">
            <a:off x="4548547" y="2336026"/>
            <a:ext cx="65955" cy="8243205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991234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257CDCD-A1B2-437F-9926-A386F608E554}"/>
              </a:ext>
            </a:extLst>
          </p:cNvPr>
          <p:cNvGrpSpPr/>
          <p:nvPr/>
        </p:nvGrpSpPr>
        <p:grpSpPr>
          <a:xfrm>
            <a:off x="70754" y="65954"/>
            <a:ext cx="12050491" cy="6726092"/>
            <a:chOff x="70754" y="65954"/>
            <a:chExt cx="12050491" cy="67260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D9F13-32C7-4008-8491-9902A3ECA240}"/>
                </a:ext>
              </a:extLst>
            </p:cNvPr>
            <p:cNvSpPr/>
            <p:nvPr/>
          </p:nvSpPr>
          <p:spPr>
            <a:xfrm>
              <a:off x="70754" y="65954"/>
              <a:ext cx="12050489" cy="1624734"/>
            </a:xfrm>
            <a:prstGeom prst="rect">
              <a:avLst/>
            </a:prstGeom>
            <a:solidFill>
              <a:srgbClr val="18A39C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2D738B-454E-4C17-8036-F0C8FF288888}"/>
                </a:ext>
              </a:extLst>
            </p:cNvPr>
            <p:cNvSpPr/>
            <p:nvPr/>
          </p:nvSpPr>
          <p:spPr>
            <a:xfrm>
              <a:off x="9215563" y="65954"/>
              <a:ext cx="2905682" cy="6726092"/>
            </a:xfrm>
            <a:prstGeom prst="rect">
              <a:avLst/>
            </a:prstGeom>
            <a:solidFill>
              <a:srgbClr val="18A39C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7F9F7BB-975A-439F-82C9-100F34059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>
                <a:solidFill>
                  <a:schemeClr val="bg1"/>
                </a:solidFill>
                <a:latin typeface="Helvetica" pitchFamily="2" charset="0"/>
              </a:rPr>
              <a:t>BAGAIMANA MEMBANGUN JEMBATAN KOMUNIKASI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C37A1-6413-4B3E-A8F8-0E2162090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7864927" cy="4121150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Membangun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rasa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saling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percaya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diantara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ilmuwan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jurnalis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/media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Menjalin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hubungan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informal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maupun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formal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Berbagi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pengalaman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Penting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bagi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para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jurnalis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mengetahui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bagaimana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seorang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ilmuwan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peneliti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bekerja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sebaliknya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 para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ilmuwan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juga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belajar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mengetahui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cara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bekerja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para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jurnalis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misalnya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bagaimana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suatu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liputan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menjadi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berita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cerita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dan proses-proses editorial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lainnya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589950-E7DC-4DE6-9EB1-0322B6363EF1}"/>
              </a:ext>
            </a:extLst>
          </p:cNvPr>
          <p:cNvSpPr/>
          <p:nvPr/>
        </p:nvSpPr>
        <p:spPr>
          <a:xfrm>
            <a:off x="459923" y="2055814"/>
            <a:ext cx="198663" cy="2651358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5FBACD-8DA2-432C-B323-BD27D44AC740}"/>
              </a:ext>
            </a:extLst>
          </p:cNvPr>
          <p:cNvSpPr/>
          <p:nvPr/>
        </p:nvSpPr>
        <p:spPr>
          <a:xfrm>
            <a:off x="459924" y="2055813"/>
            <a:ext cx="70756" cy="4434794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6C4B03-9358-42C7-8B08-67F8941EC27B}"/>
              </a:ext>
            </a:extLst>
          </p:cNvPr>
          <p:cNvSpPr/>
          <p:nvPr/>
        </p:nvSpPr>
        <p:spPr>
          <a:xfrm rot="16200000">
            <a:off x="4548547" y="2336026"/>
            <a:ext cx="65955" cy="8243205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613759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3AD9F13-32C7-4008-8491-9902A3ECA240}"/>
              </a:ext>
            </a:extLst>
          </p:cNvPr>
          <p:cNvSpPr/>
          <p:nvPr/>
        </p:nvSpPr>
        <p:spPr>
          <a:xfrm>
            <a:off x="70754" y="65954"/>
            <a:ext cx="12050489" cy="1624734"/>
          </a:xfrm>
          <a:prstGeom prst="rect">
            <a:avLst/>
          </a:prstGeom>
          <a:solidFill>
            <a:srgbClr val="18A39C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F9F7BB-975A-439F-82C9-100F34059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D" sz="3200" b="1" dirty="0">
                <a:solidFill>
                  <a:schemeClr val="bg1"/>
                </a:solidFill>
                <a:latin typeface="Helvetica" pitchFamily="2" charset="0"/>
              </a:rPr>
              <a:t>KEMANA ILMUWAN BIASA MENGKOMUNIKASIKAN HASIL PENELITIANNYA?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C37A1-6413-4B3E-A8F8-0E2162090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1673" y="2055813"/>
            <a:ext cx="6189570" cy="4121150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Publikasi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di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jurnal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nasional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maupun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internasional</a:t>
            </a:r>
            <a:endParaRPr lang="en-US" sz="1800" dirty="0">
              <a:solidFill>
                <a:srgbClr val="2D317F"/>
              </a:solidFill>
              <a:effectLst/>
              <a:latin typeface="Helvetica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Presentasi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di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berbagai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pertemuan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konferensi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tingkat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nasional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internasional</a:t>
            </a:r>
            <a:endParaRPr lang="en-US" sz="1800" dirty="0">
              <a:solidFill>
                <a:srgbClr val="2D317F"/>
              </a:solidFill>
              <a:effectLst/>
              <a:latin typeface="Helvetica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Presentasi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antar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universitas dan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lembaga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lainnya</a:t>
            </a:r>
            <a:endParaRPr lang="en-US" sz="1800" dirty="0">
              <a:solidFill>
                <a:srgbClr val="2D317F"/>
              </a:solidFill>
              <a:effectLst/>
              <a:latin typeface="Helvetica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Media: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biasanya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menjadi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pilihan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terakhir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589950-E7DC-4DE6-9EB1-0322B6363EF1}"/>
              </a:ext>
            </a:extLst>
          </p:cNvPr>
          <p:cNvSpPr/>
          <p:nvPr/>
        </p:nvSpPr>
        <p:spPr>
          <a:xfrm>
            <a:off x="5733010" y="2055814"/>
            <a:ext cx="198663" cy="2070913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5FBACD-8DA2-432C-B323-BD27D44AC740}"/>
              </a:ext>
            </a:extLst>
          </p:cNvPr>
          <p:cNvSpPr/>
          <p:nvPr/>
        </p:nvSpPr>
        <p:spPr>
          <a:xfrm>
            <a:off x="5733011" y="2055813"/>
            <a:ext cx="70756" cy="4434794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6C4B03-9358-42C7-8B08-67F8941EC27B}"/>
              </a:ext>
            </a:extLst>
          </p:cNvPr>
          <p:cNvSpPr/>
          <p:nvPr/>
        </p:nvSpPr>
        <p:spPr>
          <a:xfrm rot="16200000">
            <a:off x="8929527" y="3228133"/>
            <a:ext cx="65956" cy="6458990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855E3-2C55-4955-A0F0-F0C6A8DD6EB2}"/>
              </a:ext>
            </a:extLst>
          </p:cNvPr>
          <p:cNvGrpSpPr/>
          <p:nvPr/>
        </p:nvGrpSpPr>
        <p:grpSpPr>
          <a:xfrm>
            <a:off x="611444" y="2055813"/>
            <a:ext cx="4137700" cy="4121150"/>
            <a:chOff x="611444" y="2055813"/>
            <a:chExt cx="4137700" cy="412115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73B4B2F-CD82-4F35-91C4-6F9AE2517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444" y="2055813"/>
              <a:ext cx="4137700" cy="4121150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E737435-8269-4CAA-B23A-CB6F89020722}"/>
                </a:ext>
              </a:extLst>
            </p:cNvPr>
            <p:cNvSpPr/>
            <p:nvPr/>
          </p:nvSpPr>
          <p:spPr>
            <a:xfrm rot="15720291" flipH="1">
              <a:off x="3114421" y="4038181"/>
              <a:ext cx="108459" cy="658061"/>
            </a:xfrm>
            <a:prstGeom prst="rect">
              <a:avLst/>
            </a:prstGeom>
            <a:solidFill>
              <a:srgbClr val="234C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D4A2191-DC90-4343-8DC0-2717B093EEF2}"/>
              </a:ext>
            </a:extLst>
          </p:cNvPr>
          <p:cNvSpPr txBox="1"/>
          <p:nvPr/>
        </p:nvSpPr>
        <p:spPr>
          <a:xfrm>
            <a:off x="1530122" y="6176963"/>
            <a:ext cx="23003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Gambar </a:t>
            </a:r>
            <a:r>
              <a:rPr lang="id-ID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3</a:t>
            </a:r>
            <a:r>
              <a:rPr lang="en-ID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: </a:t>
            </a:r>
            <a:r>
              <a:rPr lang="en-ID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Ilustrasi</a:t>
            </a:r>
            <a:r>
              <a:rPr lang="en-ID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</a:t>
            </a:r>
            <a:r>
              <a:rPr lang="id-ID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Ilmuwan 2</a:t>
            </a:r>
            <a:endParaRPr lang="en-ID" sz="800" i="1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  <a:p>
            <a:pPr algn="ctr"/>
            <a:r>
              <a:rPr lang="en-ID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Sumber</a:t>
            </a:r>
            <a:r>
              <a:rPr lang="en-ID" sz="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: </a:t>
            </a:r>
            <a:r>
              <a:rPr lang="id-ID" sz="8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Pinterest</a:t>
            </a:r>
            <a:endParaRPr lang="en-ID" sz="800" i="1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755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257CDCD-A1B2-437F-9926-A386F608E554}"/>
              </a:ext>
            </a:extLst>
          </p:cNvPr>
          <p:cNvGrpSpPr/>
          <p:nvPr/>
        </p:nvGrpSpPr>
        <p:grpSpPr>
          <a:xfrm>
            <a:off x="70754" y="65954"/>
            <a:ext cx="12050489" cy="6726092"/>
            <a:chOff x="70754" y="65954"/>
            <a:chExt cx="12050489" cy="67260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D9F13-32C7-4008-8491-9902A3ECA240}"/>
                </a:ext>
              </a:extLst>
            </p:cNvPr>
            <p:cNvSpPr/>
            <p:nvPr/>
          </p:nvSpPr>
          <p:spPr>
            <a:xfrm>
              <a:off x="70754" y="65954"/>
              <a:ext cx="12050489" cy="1624734"/>
            </a:xfrm>
            <a:prstGeom prst="rect">
              <a:avLst/>
            </a:prstGeom>
            <a:solidFill>
              <a:srgbClr val="18A39C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2D738B-454E-4C17-8036-F0C8FF288888}"/>
                </a:ext>
              </a:extLst>
            </p:cNvPr>
            <p:cNvSpPr/>
            <p:nvPr/>
          </p:nvSpPr>
          <p:spPr>
            <a:xfrm>
              <a:off x="70754" y="65954"/>
              <a:ext cx="2905682" cy="6726092"/>
            </a:xfrm>
            <a:prstGeom prst="rect">
              <a:avLst/>
            </a:prstGeom>
            <a:solidFill>
              <a:srgbClr val="18A39C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7F9F7BB-975A-439F-82C9-100F34059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54" y="365125"/>
            <a:ext cx="2708082" cy="6125481"/>
          </a:xfrm>
        </p:spPr>
        <p:txBody>
          <a:bodyPr vert="wordArtVert">
            <a:noAutofit/>
          </a:bodyPr>
          <a:lstStyle/>
          <a:p>
            <a:pPr algn="ctr"/>
            <a:r>
              <a:rPr lang="en-ID" sz="4800" b="1" dirty="0">
                <a:solidFill>
                  <a:schemeClr val="bg1"/>
                </a:solidFill>
                <a:latin typeface="Helvetica" pitchFamily="2" charset="0"/>
              </a:rPr>
              <a:t>PERANAN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C37A1-6413-4B3E-A8F8-0E2162090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684" y="2055813"/>
            <a:ext cx="8779559" cy="412115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Media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massa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cetak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elektronik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maupun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digital)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merupakan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sebuah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sarana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berkomunisasi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masyarakat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luas</a:t>
            </a:r>
            <a:endParaRPr lang="en-US" sz="1800" dirty="0">
              <a:solidFill>
                <a:srgbClr val="2D317F"/>
              </a:solidFill>
              <a:effectLst/>
              <a:latin typeface="Helvetica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Media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massa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merupakan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sumber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informasi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sumber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hiburan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sumber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pembelajaraan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edukasi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serta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sarana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mempromosikan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sesuatu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Media (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cetak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elektronik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maupun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digital)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memiliki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peran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sangat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vital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sebagai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katalis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perubahan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sosial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Media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memiliki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kekuatan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pembentukan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kuasa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kebenaran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realita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sosial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Media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memiliki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kekuatan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pembentukan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opini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publik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memperluas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ide,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gagasan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serta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pemikiran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terkait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dinamika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sosial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terjadi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masyarakat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dan negara.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589950-E7DC-4DE6-9EB1-0322B6363EF1}"/>
              </a:ext>
            </a:extLst>
          </p:cNvPr>
          <p:cNvSpPr/>
          <p:nvPr/>
        </p:nvSpPr>
        <p:spPr>
          <a:xfrm>
            <a:off x="3123681" y="2055814"/>
            <a:ext cx="198663" cy="2070913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5FBACD-8DA2-432C-B323-BD27D44AC740}"/>
              </a:ext>
            </a:extLst>
          </p:cNvPr>
          <p:cNvSpPr/>
          <p:nvPr/>
        </p:nvSpPr>
        <p:spPr>
          <a:xfrm>
            <a:off x="3123682" y="2055813"/>
            <a:ext cx="70756" cy="4434794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6C4B03-9358-42C7-8B08-67F8941EC27B}"/>
              </a:ext>
            </a:extLst>
          </p:cNvPr>
          <p:cNvSpPr/>
          <p:nvPr/>
        </p:nvSpPr>
        <p:spPr>
          <a:xfrm rot="16200000">
            <a:off x="7589484" y="1958846"/>
            <a:ext cx="65955" cy="8997563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03502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257CDCD-A1B2-437F-9926-A386F608E554}"/>
              </a:ext>
            </a:extLst>
          </p:cNvPr>
          <p:cNvGrpSpPr/>
          <p:nvPr/>
        </p:nvGrpSpPr>
        <p:grpSpPr>
          <a:xfrm>
            <a:off x="70754" y="65954"/>
            <a:ext cx="12050491" cy="6726092"/>
            <a:chOff x="70754" y="65954"/>
            <a:chExt cx="12050491" cy="67260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D9F13-32C7-4008-8491-9902A3ECA240}"/>
                </a:ext>
              </a:extLst>
            </p:cNvPr>
            <p:cNvSpPr/>
            <p:nvPr/>
          </p:nvSpPr>
          <p:spPr>
            <a:xfrm>
              <a:off x="70754" y="65954"/>
              <a:ext cx="12050489" cy="1624734"/>
            </a:xfrm>
            <a:prstGeom prst="rect">
              <a:avLst/>
            </a:prstGeom>
            <a:solidFill>
              <a:srgbClr val="18A39C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2D738B-454E-4C17-8036-F0C8FF288888}"/>
                </a:ext>
              </a:extLst>
            </p:cNvPr>
            <p:cNvSpPr/>
            <p:nvPr/>
          </p:nvSpPr>
          <p:spPr>
            <a:xfrm>
              <a:off x="9215563" y="65954"/>
              <a:ext cx="2905682" cy="6726092"/>
            </a:xfrm>
            <a:prstGeom prst="rect">
              <a:avLst/>
            </a:prstGeom>
            <a:solidFill>
              <a:srgbClr val="18A39C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7F9F7BB-975A-439F-82C9-100F34059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D" b="1" dirty="0">
                <a:solidFill>
                  <a:schemeClr val="bg1"/>
                </a:solidFill>
                <a:latin typeface="Helvetica" pitchFamily="2" charset="0"/>
              </a:rPr>
              <a:t>BAGAIMANA KOMUNIKASI YANG EFEKTIF?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C37A1-6413-4B3E-A8F8-0E2162090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7864927" cy="4121150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Ada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beberapa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strategi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menyampaikan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mendiseminaksikan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hasil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riset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penelitian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pertanyaan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dasar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(basic questions):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Mengapa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riset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penelitian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anda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penting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?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Topik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apa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dibahas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?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Mengapa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harus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melakukan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riset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tersebut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Keterangan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disampaikan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bahasa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singkat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jelas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dan focus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Jika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perlu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metode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bercerita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/story telling method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Hindari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penggunaan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jargon-jargon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ilmiah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hanya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dipahami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oleh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peneliti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ilmuwan</a:t>
            </a:r>
            <a:endParaRPr lang="en-US" sz="1800" dirty="0">
              <a:solidFill>
                <a:srgbClr val="2D317F"/>
              </a:solidFill>
              <a:effectLst/>
              <a:latin typeface="Helvetica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589950-E7DC-4DE6-9EB1-0322B6363EF1}"/>
              </a:ext>
            </a:extLst>
          </p:cNvPr>
          <p:cNvSpPr/>
          <p:nvPr/>
        </p:nvSpPr>
        <p:spPr>
          <a:xfrm>
            <a:off x="459923" y="2055814"/>
            <a:ext cx="198663" cy="3351073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5FBACD-8DA2-432C-B323-BD27D44AC740}"/>
              </a:ext>
            </a:extLst>
          </p:cNvPr>
          <p:cNvSpPr/>
          <p:nvPr/>
        </p:nvSpPr>
        <p:spPr>
          <a:xfrm>
            <a:off x="459924" y="2055813"/>
            <a:ext cx="70756" cy="4434794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6C4B03-9358-42C7-8B08-67F8941EC27B}"/>
              </a:ext>
            </a:extLst>
          </p:cNvPr>
          <p:cNvSpPr/>
          <p:nvPr/>
        </p:nvSpPr>
        <p:spPr>
          <a:xfrm rot="16200000">
            <a:off x="4548547" y="2336026"/>
            <a:ext cx="65955" cy="8243205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55202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257CDCD-A1B2-437F-9926-A386F608E554}"/>
              </a:ext>
            </a:extLst>
          </p:cNvPr>
          <p:cNvGrpSpPr/>
          <p:nvPr/>
        </p:nvGrpSpPr>
        <p:grpSpPr>
          <a:xfrm>
            <a:off x="70754" y="65954"/>
            <a:ext cx="12050491" cy="6726092"/>
            <a:chOff x="70754" y="65954"/>
            <a:chExt cx="12050491" cy="67260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D9F13-32C7-4008-8491-9902A3ECA240}"/>
                </a:ext>
              </a:extLst>
            </p:cNvPr>
            <p:cNvSpPr/>
            <p:nvPr/>
          </p:nvSpPr>
          <p:spPr>
            <a:xfrm>
              <a:off x="70754" y="65954"/>
              <a:ext cx="12050489" cy="1624734"/>
            </a:xfrm>
            <a:prstGeom prst="rect">
              <a:avLst/>
            </a:prstGeom>
            <a:solidFill>
              <a:srgbClr val="18A39C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2D738B-454E-4C17-8036-F0C8FF288888}"/>
                </a:ext>
              </a:extLst>
            </p:cNvPr>
            <p:cNvSpPr/>
            <p:nvPr/>
          </p:nvSpPr>
          <p:spPr>
            <a:xfrm>
              <a:off x="9215563" y="65954"/>
              <a:ext cx="2905682" cy="6726092"/>
            </a:xfrm>
            <a:prstGeom prst="rect">
              <a:avLst/>
            </a:prstGeom>
            <a:solidFill>
              <a:srgbClr val="18A39C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7F9F7BB-975A-439F-82C9-100F34059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D" b="1" dirty="0">
                <a:solidFill>
                  <a:schemeClr val="bg1"/>
                </a:solidFill>
                <a:latin typeface="Helvetica" pitchFamily="2" charset="0"/>
              </a:rPr>
              <a:t>MANFAAT BERJEJARING DENGAN JURNALIS/MEDIA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C37A1-6413-4B3E-A8F8-0E2162090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7864927" cy="4121150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dampak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dari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hasil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penelitian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: Hasil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riset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penelitian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yang di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publikasikan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di mass media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arus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utama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(mainstream media)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maupun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di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sosial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media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akan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memberikan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dampak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luas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bagi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hasil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penelitian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daya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jangkau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pembaca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luas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Hasil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penelitian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di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baca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kalangan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luas</a:t>
            </a:r>
            <a:endParaRPr lang="en-US" sz="1800" dirty="0">
              <a:solidFill>
                <a:srgbClr val="2D317F"/>
              </a:solidFill>
              <a:effectLst/>
              <a:latin typeface="Helvetica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Memberikan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pembelajaran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(sharing knowledge) pada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masyarakat</a:t>
            </a:r>
            <a:endParaRPr lang="en-US" sz="1800" dirty="0">
              <a:solidFill>
                <a:srgbClr val="2D317F"/>
              </a:solidFill>
              <a:effectLst/>
              <a:latin typeface="Helvetica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Mempromosikan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bidang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penelitian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kesempatan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mendapatkan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dana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penelitian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akan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datang</a:t>
            </a:r>
            <a:endParaRPr lang="en-US" sz="1800" dirty="0">
              <a:solidFill>
                <a:srgbClr val="2D317F"/>
              </a:solidFill>
              <a:effectLst/>
              <a:latin typeface="Helvetica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Pengakuan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(acknowledgement)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masyarakat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bagi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ilmuwan</a:t>
            </a:r>
            <a:r>
              <a:rPr lang="en-US" sz="1800" dirty="0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solidFill>
                  <a:srgbClr val="2D317F"/>
                </a:solidFill>
                <a:effectLst/>
                <a:latin typeface="Helvetica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institusinya</a:t>
            </a:r>
            <a:endParaRPr lang="en-US" sz="1800" dirty="0">
              <a:solidFill>
                <a:srgbClr val="2D317F"/>
              </a:solidFill>
              <a:effectLst/>
              <a:latin typeface="Helvetica" pitchFamily="2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589950-E7DC-4DE6-9EB1-0322B6363EF1}"/>
              </a:ext>
            </a:extLst>
          </p:cNvPr>
          <p:cNvSpPr/>
          <p:nvPr/>
        </p:nvSpPr>
        <p:spPr>
          <a:xfrm>
            <a:off x="459923" y="2055814"/>
            <a:ext cx="198663" cy="4003711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5FBACD-8DA2-432C-B323-BD27D44AC740}"/>
              </a:ext>
            </a:extLst>
          </p:cNvPr>
          <p:cNvSpPr/>
          <p:nvPr/>
        </p:nvSpPr>
        <p:spPr>
          <a:xfrm>
            <a:off x="459924" y="2055813"/>
            <a:ext cx="70756" cy="4434794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6C4B03-9358-42C7-8B08-67F8941EC27B}"/>
              </a:ext>
            </a:extLst>
          </p:cNvPr>
          <p:cNvSpPr/>
          <p:nvPr/>
        </p:nvSpPr>
        <p:spPr>
          <a:xfrm rot="16200000">
            <a:off x="4548547" y="2336026"/>
            <a:ext cx="65955" cy="8243205"/>
          </a:xfrm>
          <a:prstGeom prst="rect">
            <a:avLst/>
          </a:prstGeom>
          <a:solidFill>
            <a:srgbClr val="2C34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0041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677</Words>
  <Application>Microsoft Office PowerPoint</Application>
  <PresentationFormat>Widescreen</PresentationFormat>
  <Paragraphs>57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Helvetica</vt:lpstr>
      <vt:lpstr>Office Theme</vt:lpstr>
      <vt:lpstr>YOUTH4ACTION: Menyambung Silaturahmi</vt:lpstr>
      <vt:lpstr>MENGAPA HARUS MENJALIN HUBUNGAN DENGAN JURNALIS/MEDIA</vt:lpstr>
      <vt:lpstr>ILMUWAN-JURNALIS/MEDIA: DUA DUNIA YANG BERBEDA</vt:lpstr>
      <vt:lpstr>KENDALA KOMUNIKASI</vt:lpstr>
      <vt:lpstr>BAGAIMANA MEMBANGUN JEMBATAN KOMUNIKASI </vt:lpstr>
      <vt:lpstr>KEMANA ILMUWAN BIASA MENGKOMUNIKASIKAN HASIL PENELITIANNYA?</vt:lpstr>
      <vt:lpstr>PERANAN MEDIA</vt:lpstr>
      <vt:lpstr>BAGAIMANA KOMUNIKASI YANG EFEKTIF?</vt:lpstr>
      <vt:lpstr>MANFAAT BERJEJARING DENGAN JURNALIS/MEDIA</vt:lpstr>
      <vt:lpstr>TUMBUHNYA PLATFORM MEDIA SOSIAL BARU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YOUTH4ACTION: Menyambung Silaturahmi</dc:title>
  <dc:creator>Abimanyu Widiadana</dc:creator>
  <cp:lastModifiedBy>Abimanyu Widiadana</cp:lastModifiedBy>
  <cp:revision>8</cp:revision>
  <dcterms:created xsi:type="dcterms:W3CDTF">2021-06-23T08:14:59Z</dcterms:created>
  <dcterms:modified xsi:type="dcterms:W3CDTF">2021-06-23T09:06:23Z</dcterms:modified>
</cp:coreProperties>
</file>